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"/>
  </p:notesMasterIdLst>
  <p:sldIdLst>
    <p:sldId id="259" r:id="rId2"/>
    <p:sldId id="260" r:id="rId3"/>
    <p:sldId id="262" r:id="rId4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3" autoAdjust="0"/>
    <p:restoredTop sz="86418" autoAdjust="0"/>
  </p:normalViewPr>
  <p:slideViewPr>
    <p:cSldViewPr snapToGrid="0" snapToObjects="1">
      <p:cViewPr>
        <p:scale>
          <a:sx n="25" d="100"/>
          <a:sy n="25" d="100"/>
        </p:scale>
        <p:origin x="144" y="136"/>
      </p:cViewPr>
      <p:guideLst>
        <p:guide orient="horz" pos="10368"/>
        <p:guide pos="13824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363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39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1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2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368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8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94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7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3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0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3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2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6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2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8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8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1688" y="1318262"/>
            <a:ext cx="41054957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688" y="7680963"/>
            <a:ext cx="41054957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14DFED3A-14C8-D747-897D-AFEB0A4F419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1/12/18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87583EC5-A978-DE45-AE47-732F80EBA852}" type="slidenum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5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PT Sans"/>
          <a:ea typeface="+mn-ea"/>
          <a:cs typeface="PT San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PT Sans"/>
          <a:ea typeface="+mn-ea"/>
          <a:cs typeface="PT San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PT Sans"/>
          <a:ea typeface="+mn-ea"/>
          <a:cs typeface="PT San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PT Sans"/>
          <a:ea typeface="+mn-ea"/>
          <a:cs typeface="PT San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PT Sans"/>
          <a:ea typeface="+mn-ea"/>
          <a:cs typeface="PT San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6.pn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31455360" y="30510482"/>
            <a:ext cx="10241270" cy="175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438840" tIns="219360" rIns="438840" bIns="219360" rtlCol="0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-US" sz="576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888888"/>
                </a:buClr>
                <a:buSzPct val="25000"/>
              </a:pPr>
              <a:t>1</a:t>
            </a:fld>
            <a:endParaRPr lang="en-US" sz="5760" b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Shape 406" descr="popperci_workflow.png"/>
          <p:cNvPicPr preferRelativeResize="0"/>
          <p:nvPr/>
        </p:nvPicPr>
        <p:blipFill rotWithShape="1">
          <a:blip r:embed="rId3">
            <a:alphaModFix/>
          </a:blip>
          <a:srcRect r="48958"/>
          <a:stretch/>
        </p:blipFill>
        <p:spPr>
          <a:xfrm>
            <a:off x="558800" y="3436290"/>
            <a:ext cx="22402800" cy="1510836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14598080" y="8683480"/>
            <a:ext cx="8831520" cy="3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sp>
        <p:nvSpPr>
          <p:cNvPr id="409" name="Shape 409"/>
          <p:cNvSpPr/>
          <p:nvPr/>
        </p:nvSpPr>
        <p:spPr>
          <a:xfrm>
            <a:off x="16482200" y="3436240"/>
            <a:ext cx="4839840" cy="84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8198" y="2069083"/>
            <a:ext cx="3016920" cy="417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5">
            <a:alphaModFix/>
          </a:blip>
          <a:srcRect b="21210"/>
          <a:stretch/>
        </p:blipFill>
        <p:spPr>
          <a:xfrm>
            <a:off x="19221440" y="5660200"/>
            <a:ext cx="3385440" cy="3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4515" y="6540755"/>
            <a:ext cx="3016915" cy="30508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6204515" y="11853040"/>
            <a:ext cx="8128685" cy="8771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143920" y="3694815"/>
            <a:ext cx="571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Run regression tests and obtain FGRUPs.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28238292" y="7644640"/>
            <a:ext cx="66288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Identify whether a regression occurred</a:t>
            </a:r>
          </a:p>
          <a:p>
            <a:r>
              <a:rPr lang="en-US" sz="5000" dirty="0" smtClean="0"/>
              <a:t>by automatically comparing FGRUPs.</a:t>
            </a:r>
            <a:endParaRPr lang="en-US" sz="5000" dirty="0"/>
          </a:p>
        </p:txBody>
      </p:sp>
      <p:cxnSp>
        <p:nvCxnSpPr>
          <p:cNvPr id="18" name="Shape 60"/>
          <p:cNvCxnSpPr/>
          <p:nvPr/>
        </p:nvCxnSpPr>
        <p:spPr>
          <a:xfrm>
            <a:off x="24030122" y="8229600"/>
            <a:ext cx="2337398" cy="2193725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Oval 21"/>
          <p:cNvSpPr/>
          <p:nvPr/>
        </p:nvSpPr>
        <p:spPr>
          <a:xfrm>
            <a:off x="26621520" y="9088601"/>
            <a:ext cx="1410781" cy="1446272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4</a:t>
            </a:r>
            <a:endParaRPr lang="en-US" sz="7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6453280" y="12206731"/>
            <a:ext cx="571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Find root cause of regression</a:t>
            </a:r>
            <a:endParaRPr lang="en-US" sz="5000" dirty="0"/>
          </a:p>
        </p:txBody>
      </p:sp>
      <p:sp>
        <p:nvSpPr>
          <p:cNvPr id="27" name="Oval 26"/>
          <p:cNvSpPr/>
          <p:nvPr/>
        </p:nvSpPr>
        <p:spPr>
          <a:xfrm>
            <a:off x="15113762" y="12696111"/>
            <a:ext cx="1171024" cy="131009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5</a:t>
            </a:r>
          </a:p>
        </p:txBody>
      </p:sp>
      <p:cxnSp>
        <p:nvCxnSpPr>
          <p:cNvPr id="23" name="Shape 60"/>
          <p:cNvCxnSpPr/>
          <p:nvPr/>
        </p:nvCxnSpPr>
        <p:spPr>
          <a:xfrm flipH="1">
            <a:off x="16262516" y="15105520"/>
            <a:ext cx="6635732" cy="1696571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268" y="12439281"/>
            <a:ext cx="6688718" cy="54430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173" y="12249755"/>
            <a:ext cx="6921618" cy="563257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961200" y="14157821"/>
            <a:ext cx="6328647" cy="6152562"/>
            <a:chOff x="10051953" y="22886195"/>
            <a:chExt cx="6328647" cy="6152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1953" y="22886195"/>
              <a:ext cx="6152562" cy="6152562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13101130" y="23723409"/>
              <a:ext cx="3279470" cy="5315348"/>
              <a:chOff x="14569510" y="21749002"/>
              <a:chExt cx="5515088" cy="9330308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9510" y="21749002"/>
                <a:ext cx="5316506" cy="432638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9510" y="26591324"/>
                <a:ext cx="5515088" cy="4487986"/>
              </a:xfrm>
              <a:prstGeom prst="rect">
                <a:avLst/>
              </a:prstGeom>
            </p:spPr>
          </p:pic>
        </p:grpSp>
      </p:grpSp>
      <p:sp>
        <p:nvSpPr>
          <p:cNvPr id="31" name="TextBox 30"/>
          <p:cNvSpPr txBox="1"/>
          <p:nvPr/>
        </p:nvSpPr>
        <p:spPr>
          <a:xfrm>
            <a:off x="30937200" y="14272352"/>
            <a:ext cx="260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mtClean="0"/>
              <a:t>VS.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0205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7"/>
          <a:stretch/>
        </p:blipFill>
        <p:spPr>
          <a:xfrm>
            <a:off x="5934687" y="7759887"/>
            <a:ext cx="22259314" cy="17425142"/>
          </a:xfrm>
          <a:prstGeom prst="rect">
            <a:avLst/>
          </a:prstGeom>
        </p:spPr>
      </p:pic>
      <p:cxnSp>
        <p:nvCxnSpPr>
          <p:cNvPr id="5" name="Shape 60"/>
          <p:cNvCxnSpPr/>
          <p:nvPr/>
        </p:nvCxnSpPr>
        <p:spPr>
          <a:xfrm flipH="1">
            <a:off x="14173200" y="5174943"/>
            <a:ext cx="3236454" cy="233683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60"/>
          <p:cNvCxnSpPr/>
          <p:nvPr/>
        </p:nvCxnSpPr>
        <p:spPr>
          <a:xfrm>
            <a:off x="28194001" y="5355321"/>
            <a:ext cx="1143000" cy="1976072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TextBox 13"/>
          <p:cNvSpPr txBox="1"/>
          <p:nvPr/>
        </p:nvSpPr>
        <p:spPr>
          <a:xfrm>
            <a:off x="9488128" y="3357168"/>
            <a:ext cx="19145046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Variability patterns of an application (</a:t>
            </a:r>
            <a:r>
              <a:rPr lang="en-US" sz="4800" dirty="0" err="1" smtClean="0"/>
              <a:t>zlog</a:t>
            </a:r>
            <a:r>
              <a:rPr lang="en-US" sz="4800" dirty="0" smtClean="0"/>
              <a:t>), resemble the same variability pattern of one or more performance </a:t>
            </a:r>
            <a:r>
              <a:rPr lang="en-US" sz="4800" dirty="0" err="1" smtClean="0"/>
              <a:t>microbenchmark</a:t>
            </a:r>
            <a:r>
              <a:rPr lang="en-US" sz="4800" dirty="0" smtClean="0"/>
              <a:t>(s). 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7" r="100"/>
          <a:stretch/>
        </p:blipFill>
        <p:spPr>
          <a:xfrm>
            <a:off x="29565600" y="7759887"/>
            <a:ext cx="1981200" cy="174251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58800" y="7511773"/>
            <a:ext cx="2082800" cy="1767325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510344" y="7635830"/>
            <a:ext cx="1985656" cy="1767325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03" t="33183" r="38832" b="36557"/>
          <a:stretch/>
        </p:blipFill>
        <p:spPr>
          <a:xfrm>
            <a:off x="2946400" y="19507200"/>
            <a:ext cx="19151600" cy="736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94"/>
          <a:stretch/>
        </p:blipFill>
        <p:spPr>
          <a:xfrm>
            <a:off x="11988799" y="6072211"/>
            <a:ext cx="10820401" cy="863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892" y="16414309"/>
            <a:ext cx="11267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Execute the battery of </a:t>
            </a:r>
            <a:r>
              <a:rPr lang="en-US" sz="4800" dirty="0" err="1" smtClean="0"/>
              <a:t>microbenchmarks</a:t>
            </a:r>
            <a:r>
              <a:rPr lang="en-US" sz="4800" dirty="0" smtClean="0"/>
              <a:t> (stress-ng), as well as the application being profiled, on all the available machines.</a:t>
            </a:r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3214595" y="16414309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1</a:t>
            </a:r>
          </a:p>
        </p:txBody>
      </p:sp>
      <p:cxnSp>
        <p:nvCxnSpPr>
          <p:cNvPr id="8" name="Shape 60"/>
          <p:cNvCxnSpPr/>
          <p:nvPr/>
        </p:nvCxnSpPr>
        <p:spPr>
          <a:xfrm flipV="1">
            <a:off x="8585200" y="12852400"/>
            <a:ext cx="1998365" cy="2590800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TextBox 10"/>
          <p:cNvSpPr txBox="1"/>
          <p:nvPr/>
        </p:nvSpPr>
        <p:spPr>
          <a:xfrm>
            <a:off x="10583564" y="2968377"/>
            <a:ext cx="11514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Obtain dataset of stress-ng performance vectors for each machine, as well as the performance vector corresponding to the application</a:t>
            </a:r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9283467" y="3976726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2</a:t>
            </a:r>
          </a:p>
        </p:txBody>
      </p:sp>
      <p:cxnSp>
        <p:nvCxnSpPr>
          <p:cNvPr id="13" name="Shape 60"/>
          <p:cNvCxnSpPr/>
          <p:nvPr/>
        </p:nvCxnSpPr>
        <p:spPr>
          <a:xfrm>
            <a:off x="23452434" y="8841155"/>
            <a:ext cx="4741566" cy="1549358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TextBox 14"/>
          <p:cNvSpPr txBox="1"/>
          <p:nvPr/>
        </p:nvSpPr>
        <p:spPr>
          <a:xfrm rot="10800000" flipV="1">
            <a:off x="15731181" y="14759615"/>
            <a:ext cx="1981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X</a:t>
            </a:r>
            <a:endParaRPr lang="en-US" sz="7200" dirty="0"/>
          </a:p>
        </p:txBody>
      </p:sp>
      <p:sp>
        <p:nvSpPr>
          <p:cNvPr id="16" name="TextBox 15"/>
          <p:cNvSpPr txBox="1"/>
          <p:nvPr/>
        </p:nvSpPr>
        <p:spPr>
          <a:xfrm rot="10800000" flipV="1">
            <a:off x="21335998" y="14843034"/>
            <a:ext cx="1981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y</a:t>
            </a:r>
            <a:endParaRPr lang="en-US" sz="7200" dirty="0"/>
          </a:p>
        </p:txBody>
      </p:sp>
      <p:sp>
        <p:nvSpPr>
          <p:cNvPr id="17" name="TextBox 16"/>
          <p:cNvSpPr txBox="1"/>
          <p:nvPr/>
        </p:nvSpPr>
        <p:spPr>
          <a:xfrm>
            <a:off x="28837234" y="7939890"/>
            <a:ext cx="8845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Create a prediction model via </a:t>
            </a:r>
            <a:r>
              <a:rPr lang="en-US" sz="4800" dirty="0" err="1" smtClean="0"/>
              <a:t>sklearn’s</a:t>
            </a:r>
            <a:r>
              <a:rPr lang="en-US" sz="4800" dirty="0" smtClean="0"/>
              <a:t> gradient boosting. This produces a tree ensemble. </a:t>
            </a:r>
            <a:endParaRPr lang="en-US" sz="4800" dirty="0"/>
          </a:p>
        </p:txBody>
      </p:sp>
      <p:sp>
        <p:nvSpPr>
          <p:cNvPr id="18" name="Oval 17"/>
          <p:cNvSpPr/>
          <p:nvPr/>
        </p:nvSpPr>
        <p:spPr>
          <a:xfrm>
            <a:off x="27675511" y="823543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3</a:t>
            </a:r>
            <a:endParaRPr lang="en-US" sz="48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20663"/>
          <a:stretch/>
        </p:blipFill>
        <p:spPr>
          <a:xfrm>
            <a:off x="28194000" y="10390513"/>
            <a:ext cx="9437820" cy="5334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52" y="22199968"/>
            <a:ext cx="8926447" cy="7264031"/>
          </a:xfrm>
          <a:prstGeom prst="rect">
            <a:avLst/>
          </a:prstGeom>
        </p:spPr>
      </p:pic>
      <p:cxnSp>
        <p:nvCxnSpPr>
          <p:cNvPr id="21" name="Shape 60"/>
          <p:cNvCxnSpPr/>
          <p:nvPr/>
        </p:nvCxnSpPr>
        <p:spPr>
          <a:xfrm>
            <a:off x="32912910" y="16901025"/>
            <a:ext cx="0" cy="4688975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TextBox 23"/>
          <p:cNvSpPr txBox="1"/>
          <p:nvPr/>
        </p:nvSpPr>
        <p:spPr>
          <a:xfrm>
            <a:off x="34882435" y="17998290"/>
            <a:ext cx="6570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Create the FGRUP by obtaining the relative </a:t>
            </a:r>
            <a:r>
              <a:rPr lang="en-US" sz="4800" dirty="0" smtClean="0"/>
              <a:t>ranking of  feature importance out of the ensemble.</a:t>
            </a:r>
            <a:endParaRPr lang="en-US" sz="4800" dirty="0"/>
          </a:p>
        </p:txBody>
      </p:sp>
      <p:sp>
        <p:nvSpPr>
          <p:cNvPr id="25" name="Oval 24"/>
          <p:cNvSpPr/>
          <p:nvPr/>
        </p:nvSpPr>
        <p:spPr>
          <a:xfrm>
            <a:off x="33720712" y="1829383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3442" y="5733875"/>
            <a:ext cx="3684668" cy="368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16721781" y="708633"/>
            <a:ext cx="1745669" cy="1250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4936" y="6008244"/>
            <a:ext cx="2100462" cy="24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37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6022</TotalTime>
  <Words>127</Words>
  <Application>Microsoft Macintosh PowerPoint</Application>
  <PresentationFormat>Custom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PT Sans</vt:lpstr>
      <vt:lpstr>Arial</vt:lpstr>
      <vt:lpstr>template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Ivo Jimenez</cp:lastModifiedBy>
  <cp:revision>59</cp:revision>
  <dcterms:modified xsi:type="dcterms:W3CDTF">2018-01-14T23:27:31Z</dcterms:modified>
</cp:coreProperties>
</file>